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15"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p:scale>
          <a:sx n="100" d="100"/>
          <a:sy n="100" d="100"/>
        </p:scale>
        <p:origin x="-78" y="192"/>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D57F1E4F-1CFF-5643-939E-217C01CDF565}" type="slidenum">
              <a:rPr lang="en-US" smtClean="0"/>
              <a:pPr/>
              <a:t>‹#›</a:t>
            </a:fld>
            <a:endParaRPr lang="en-US" dirty="0"/>
          </a:p>
        </p:txBody>
      </p:sp>
    </p:spTree>
    <p:extLst>
      <p:ext uri="{BB962C8B-B14F-4D97-AF65-F5344CB8AC3E}">
        <p14:creationId xmlns="" xmlns:p14="http://schemas.microsoft.com/office/powerpoint/2010/main" val="26823446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4/14/2019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D57F1E4F-1CFF-5643-939E-217C01CDF565}" type="slidenum">
              <a:rPr lang="en-US" smtClean="0"/>
              <a:pPr/>
              <a:t>‹#›</a:t>
            </a:fld>
            <a:endParaRPr lang="en-US" dirty="0"/>
          </a:p>
        </p:txBody>
      </p:sp>
    </p:spTree>
    <p:extLst>
      <p:ext uri="{BB962C8B-B14F-4D97-AF65-F5344CB8AC3E}">
        <p14:creationId xmlns="" xmlns:p14="http://schemas.microsoft.com/office/powerpoint/2010/main" val="39281878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4/14/2019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D57F1E4F-1CFF-5643-939E-217C01CDF565}" type="slidenum">
              <a:rPr lang="en-US" smtClean="0"/>
              <a:pPr/>
              <a:t>‹#›</a:t>
            </a:fld>
            <a:endParaRPr lang="en-US" dirty="0"/>
          </a:p>
        </p:txBody>
      </p:sp>
    </p:spTree>
    <p:extLst>
      <p:ext uri="{BB962C8B-B14F-4D97-AF65-F5344CB8AC3E}">
        <p14:creationId xmlns="" xmlns:p14="http://schemas.microsoft.com/office/powerpoint/2010/main" val="26917750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4/14/2019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D57F1E4F-1CFF-5643-939E-217C01CDF565}" type="slidenum">
              <a:rPr lang="en-US" smtClean="0"/>
              <a:pPr/>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 xmlns:p14="http://schemas.microsoft.com/office/powerpoint/2010/main" val="19566369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4/14/2019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D57F1E4F-1CFF-5643-939E-217C01CDF565}" type="slidenum">
              <a:rPr lang="en-US" smtClean="0"/>
              <a:pPr/>
              <a:t>‹#›</a:t>
            </a:fld>
            <a:endParaRPr lang="en-US" dirty="0"/>
          </a:p>
        </p:txBody>
      </p:sp>
    </p:spTree>
    <p:extLst>
      <p:ext uri="{BB962C8B-B14F-4D97-AF65-F5344CB8AC3E}">
        <p14:creationId xmlns="" xmlns:p14="http://schemas.microsoft.com/office/powerpoint/2010/main" val="22360317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smtClean="0"/>
              <a:pPr/>
              <a:t>4/14/2019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 xmlns:p14="http://schemas.microsoft.com/office/powerpoint/2010/main" val="4677239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smtClean="0"/>
              <a:pPr/>
              <a:t>4/14/2019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 xmlns:p14="http://schemas.microsoft.com/office/powerpoint/2010/main" val="8622184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smtClean="0"/>
              <a:pPr/>
              <a:t>4/14/2019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smtClean="0"/>
              <a:pPr/>
              <a:t>‹#›</a:t>
            </a:fld>
            <a:endParaRPr lang="en-US" dirty="0"/>
          </a:p>
        </p:txBody>
      </p:sp>
    </p:spTree>
    <p:extLst>
      <p:ext uri="{BB962C8B-B14F-4D97-AF65-F5344CB8AC3E}">
        <p14:creationId xmlns="" xmlns:p14="http://schemas.microsoft.com/office/powerpoint/2010/main" val="18637767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B61BEF0D-F0BB-DE4B-95CE-6DB70DBA9567}" type="datetimeFigureOut">
              <a:rPr lang="en-US" smtClean="0"/>
              <a:pPr/>
              <a:t>4/14/2019</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D57F1E4F-1CFF-5643-939E-217C01CDF565}" type="slidenum">
              <a:rPr lang="en-US" smtClean="0"/>
              <a:pPr/>
              <a:t>‹#›</a:t>
            </a:fld>
            <a:endParaRPr lang="en-US" dirty="0"/>
          </a:p>
        </p:txBody>
      </p:sp>
    </p:spTree>
    <p:extLst>
      <p:ext uri="{BB962C8B-B14F-4D97-AF65-F5344CB8AC3E}">
        <p14:creationId xmlns="" xmlns:p14="http://schemas.microsoft.com/office/powerpoint/2010/main" val="150333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 xmlns:p14="http://schemas.microsoft.com/office/powerpoint/2010/main" val="39354655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D57F1E4F-1CFF-5643-939E-217C01CDF565}" type="slidenum">
              <a:rPr lang="en-US" smtClean="0"/>
              <a:pPr/>
              <a:t>‹#›</a:t>
            </a:fld>
            <a:endParaRPr lang="en-US" dirty="0"/>
          </a:p>
        </p:txBody>
      </p:sp>
    </p:spTree>
    <p:extLst>
      <p:ext uri="{BB962C8B-B14F-4D97-AF65-F5344CB8AC3E}">
        <p14:creationId xmlns="" xmlns:p14="http://schemas.microsoft.com/office/powerpoint/2010/main" val="21341400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smtClean="0"/>
              <a:pPr/>
              <a:t>4/14/2019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smtClean="0"/>
              <a:pPr/>
              <a:t>‹#›</a:t>
            </a:fld>
            <a:endParaRPr lang="en-US" dirty="0"/>
          </a:p>
        </p:txBody>
      </p:sp>
    </p:spTree>
    <p:extLst>
      <p:ext uri="{BB962C8B-B14F-4D97-AF65-F5344CB8AC3E}">
        <p14:creationId xmlns="" xmlns:p14="http://schemas.microsoft.com/office/powerpoint/2010/main" val="5426382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4/14/2019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 xmlns:p14="http://schemas.microsoft.com/office/powerpoint/2010/main" val="26753968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4/14/2019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 xmlns:p14="http://schemas.microsoft.com/office/powerpoint/2010/main" val="25678355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B61BEF0D-F0BB-DE4B-95CE-6DB70DBA9567}" type="datetimeFigureOut">
              <a:rPr lang="en-US" smtClean="0"/>
              <a:pPr/>
              <a:t>4/14/2019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 xmlns:p14="http://schemas.microsoft.com/office/powerpoint/2010/main" val="33167873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smtClean="0"/>
              <a:pPr/>
              <a:t>4/14/2019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pPr/>
              <a:t>‹#›</a:t>
            </a:fld>
            <a:endParaRPr lang="en-US" dirty="0"/>
          </a:p>
        </p:txBody>
      </p:sp>
    </p:spTree>
    <p:extLst>
      <p:ext uri="{BB962C8B-B14F-4D97-AF65-F5344CB8AC3E}">
        <p14:creationId xmlns="" xmlns:p14="http://schemas.microsoft.com/office/powerpoint/2010/main" val="19569896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4/14/2019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 xmlns:p14="http://schemas.microsoft.com/office/powerpoint/2010/main" val="30010886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B61BEF0D-F0BB-DE4B-95CE-6DB70DBA9567}" type="datetimeFigureOut">
              <a:rPr lang="en-US" smtClean="0"/>
              <a:pPr/>
              <a:t>4/14/2019</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D57F1E4F-1CFF-5643-939E-217C01CDF565}" type="slidenum">
              <a:rPr lang="en-US" smtClean="0"/>
              <a:pPr/>
              <a:t>‹#›</a:t>
            </a:fld>
            <a:endParaRPr lang="en-US" dirty="0"/>
          </a:p>
        </p:txBody>
      </p:sp>
    </p:spTree>
    <p:extLst>
      <p:ext uri="{BB962C8B-B14F-4D97-AF65-F5344CB8AC3E}">
        <p14:creationId xmlns="" xmlns:p14="http://schemas.microsoft.com/office/powerpoint/2010/main" val="2761043015"/>
      </p:ext>
    </p:extLst>
  </p:cSld>
  <p:clrMap bg1="dk1" tx1="lt1" bg2="dk2" tx2="lt2" accent1="accent1" accent2="accent2" accent3="accent3" accent4="accent4" accent5="accent5" accent6="accent6" hlink="hlink" folHlink="folHlink"/>
  <p:sldLayoutIdLst>
    <p:sldLayoutId id="2147483716" r:id="rId1"/>
    <p:sldLayoutId id="2147483717" r:id="rId2"/>
    <p:sldLayoutId id="2147483718" r:id="rId3"/>
    <p:sldLayoutId id="2147483719" r:id="rId4"/>
    <p:sldLayoutId id="2147483720" r:id="rId5"/>
    <p:sldLayoutId id="2147483721" r:id="rId6"/>
    <p:sldLayoutId id="2147483722" r:id="rId7"/>
    <p:sldLayoutId id="2147483723" r:id="rId8"/>
    <p:sldLayoutId id="2147483724" r:id="rId9"/>
    <p:sldLayoutId id="2147483725" r:id="rId10"/>
    <p:sldLayoutId id="2147483726" r:id="rId11"/>
    <p:sldLayoutId id="2147483727" r:id="rId12"/>
    <p:sldLayoutId id="2147483728" r:id="rId13"/>
    <p:sldLayoutId id="2147483729" r:id="rId14"/>
    <p:sldLayoutId id="2147483730" r:id="rId15"/>
    <p:sldLayoutId id="2147483731" r:id="rId16"/>
    <p:sldLayoutId id="2147483732"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584500"/>
            <a:ext cx="9218598" cy="1646302"/>
          </a:xfrm>
        </p:spPr>
        <p:txBody>
          <a:bodyPr>
            <a:normAutofit/>
          </a:bodyPr>
          <a:lstStyle/>
          <a:p>
            <a:pPr algn="ctr"/>
            <a:r>
              <a:rPr lang="en-US" dirty="0" smtClean="0"/>
              <a:t>Gene editing - CRISPR/Cas9 System</a:t>
            </a:r>
            <a:endParaRPr lang="en-US" dirty="0"/>
          </a:p>
        </p:txBody>
      </p:sp>
      <p:sp>
        <p:nvSpPr>
          <p:cNvPr id="3" name="TextBox 2"/>
          <p:cNvSpPr txBox="1"/>
          <p:nvPr/>
        </p:nvSpPr>
        <p:spPr>
          <a:xfrm>
            <a:off x="9795850" y="6201624"/>
            <a:ext cx="2254312" cy="369332"/>
          </a:xfrm>
          <a:prstGeom prst="rect">
            <a:avLst/>
          </a:prstGeom>
          <a:noFill/>
        </p:spPr>
        <p:txBody>
          <a:bodyPr wrap="square" rtlCol="0">
            <a:spAutoFit/>
          </a:bodyPr>
          <a:lstStyle/>
          <a:p>
            <a:r>
              <a:rPr lang="en-US" dirty="0" err="1" smtClean="0"/>
              <a:t>Veljko</a:t>
            </a:r>
            <a:r>
              <a:rPr lang="en-US" dirty="0" smtClean="0"/>
              <a:t> </a:t>
            </a:r>
            <a:r>
              <a:rPr lang="en-US" dirty="0" err="1" smtClean="0"/>
              <a:t>Zdjelar</a:t>
            </a:r>
            <a:r>
              <a:rPr lang="en-US" dirty="0" smtClean="0"/>
              <a:t> 4-11</a:t>
            </a:r>
            <a:endParaRPr lang="en-US" dirty="0"/>
          </a:p>
        </p:txBody>
      </p:sp>
    </p:spTree>
    <p:extLst>
      <p:ext uri="{BB962C8B-B14F-4D97-AF65-F5344CB8AC3E}">
        <p14:creationId xmlns="" xmlns:p14="http://schemas.microsoft.com/office/powerpoint/2010/main" val="10460628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Kick-ins</a:t>
            </a:r>
            <a:endParaRPr lang="en-US" dirty="0"/>
          </a:p>
        </p:txBody>
      </p:sp>
      <p:sp>
        <p:nvSpPr>
          <p:cNvPr id="3" name="Content Placeholder 2"/>
          <p:cNvSpPr>
            <a:spLocks noGrp="1"/>
          </p:cNvSpPr>
          <p:nvPr>
            <p:ph idx="1"/>
          </p:nvPr>
        </p:nvSpPr>
        <p:spPr>
          <a:xfrm>
            <a:off x="680321" y="2172832"/>
            <a:ext cx="9613861" cy="4427144"/>
          </a:xfrm>
        </p:spPr>
        <p:txBody>
          <a:bodyPr/>
          <a:lstStyle/>
          <a:p>
            <a:r>
              <a:rPr lang="en-GB" dirty="0" smtClean="0"/>
              <a:t>The more interesting part of this whole gene editing method, the kick-in are insertions of new genes into an existing genome.</a:t>
            </a:r>
          </a:p>
          <a:p>
            <a:r>
              <a:rPr lang="en-GB" dirty="0" smtClean="0"/>
              <a:t>Similarly to kick-outs, the HDR (homology direct repair) is the workhorse of this mechanism.</a:t>
            </a:r>
          </a:p>
          <a:p>
            <a:r>
              <a:rPr lang="en-GB" dirty="0" smtClean="0"/>
              <a:t>This is accomplished by adding a homologous DNA template with the desired traits into the cell, with the other necessary CRISPR components.</a:t>
            </a:r>
          </a:p>
          <a:p>
            <a:r>
              <a:rPr lang="en-GB" dirty="0" smtClean="0"/>
              <a:t>After a certain number of cells use this template t</a:t>
            </a:r>
            <a:r>
              <a:rPr lang="sr-Latn-RS" dirty="0" smtClean="0"/>
              <a:t>h</a:t>
            </a:r>
            <a:r>
              <a:rPr lang="en-GB" dirty="0" smtClean="0"/>
              <a:t>rough homologous recombination the added trait will be put in effect.</a:t>
            </a:r>
            <a:endParaRPr lang="en-GB" dirty="0"/>
          </a:p>
        </p:txBody>
      </p:sp>
    </p:spTree>
    <p:extLst>
      <p:ext uri="{BB962C8B-B14F-4D97-AF65-F5344CB8AC3E}">
        <p14:creationId xmlns="" xmlns:p14="http://schemas.microsoft.com/office/powerpoint/2010/main" val="40372232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Achievements and Ethics</a:t>
            </a:r>
            <a:endParaRPr lang="en-US" dirty="0"/>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 xmlns:p14="http://schemas.microsoft.com/office/powerpoint/2010/main" val="31392759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Achievements </a:t>
            </a:r>
            <a:endParaRPr lang="en-US" dirty="0"/>
          </a:p>
        </p:txBody>
      </p:sp>
      <p:sp>
        <p:nvSpPr>
          <p:cNvPr id="3" name="Content Placeholder 2"/>
          <p:cNvSpPr>
            <a:spLocks noGrp="1"/>
          </p:cNvSpPr>
          <p:nvPr>
            <p:ph idx="1"/>
          </p:nvPr>
        </p:nvSpPr>
        <p:spPr>
          <a:xfrm>
            <a:off x="680321" y="2082298"/>
            <a:ext cx="7712241" cy="4146486"/>
          </a:xfrm>
        </p:spPr>
        <p:txBody>
          <a:bodyPr/>
          <a:lstStyle/>
          <a:p>
            <a:r>
              <a:rPr lang="en-US" dirty="0" smtClean="0"/>
              <a:t>The most famous, or infamous, achievement made by CRISPR were the CRISPR babies,  one of the first times this method was used on humans.</a:t>
            </a:r>
          </a:p>
          <a:p>
            <a:r>
              <a:rPr lang="en-US" dirty="0" smtClean="0"/>
              <a:t>The experiment was conducted by a </a:t>
            </a:r>
            <a:r>
              <a:rPr lang="en-US" dirty="0"/>
              <a:t>Chinese scientist He </a:t>
            </a:r>
            <a:r>
              <a:rPr lang="en-US" dirty="0" err="1" smtClean="0"/>
              <a:t>Jiankui</a:t>
            </a:r>
            <a:r>
              <a:rPr lang="en-US" dirty="0" smtClean="0"/>
              <a:t>.</a:t>
            </a:r>
          </a:p>
          <a:p>
            <a:r>
              <a:rPr lang="en-US" dirty="0" smtClean="0"/>
              <a:t>His goal was to suppress a gene called CCR5, which is responsible for creating proteins that allow the HIV virus to enter cells.</a:t>
            </a:r>
          </a:p>
          <a:p>
            <a:r>
              <a:rPr lang="en-US" dirty="0" smtClean="0"/>
              <a:t>So far we know that this was done to two twin girls, and one more baby like this is suppose to </a:t>
            </a:r>
            <a:r>
              <a:rPr lang="sr-Latn-RS" dirty="0" smtClean="0"/>
              <a:t>be </a:t>
            </a:r>
            <a:r>
              <a:rPr lang="en-US" dirty="0" smtClean="0"/>
              <a:t>born later this year.</a:t>
            </a:r>
          </a:p>
          <a:p>
            <a:endParaRPr lang="en-US" dirty="0"/>
          </a:p>
        </p:txBody>
      </p:sp>
      <p:pic>
        <p:nvPicPr>
          <p:cNvPr id="4" name="Picture 3"/>
          <p:cNvPicPr>
            <a:picLocks noChangeAspect="1"/>
          </p:cNvPicPr>
          <p:nvPr/>
        </p:nvPicPr>
        <p:blipFill>
          <a:blip r:embed="rId2"/>
          <a:stretch>
            <a:fillRect/>
          </a:stretch>
        </p:blipFill>
        <p:spPr>
          <a:xfrm>
            <a:off x="8392562" y="0"/>
            <a:ext cx="3805324" cy="2538695"/>
          </a:xfrm>
          <a:prstGeom prst="rect">
            <a:avLst/>
          </a:prstGeom>
        </p:spPr>
      </p:pic>
      <p:sp>
        <p:nvSpPr>
          <p:cNvPr id="5" name="TextBox 4"/>
          <p:cNvSpPr txBox="1"/>
          <p:nvPr/>
        </p:nvSpPr>
        <p:spPr>
          <a:xfrm>
            <a:off x="8392562" y="2679826"/>
            <a:ext cx="3603280" cy="3785652"/>
          </a:xfrm>
          <a:prstGeom prst="rect">
            <a:avLst/>
          </a:prstGeom>
          <a:noFill/>
        </p:spPr>
        <p:txBody>
          <a:bodyPr wrap="square" rtlCol="0">
            <a:spAutoFit/>
          </a:bodyPr>
          <a:lstStyle/>
          <a:p>
            <a:pPr marL="285750" indent="-285750">
              <a:buFont typeface="Arial" panose="020B0604020202020204" pitchFamily="34" charset="0"/>
              <a:buChar char="•"/>
            </a:pPr>
            <a:r>
              <a:rPr lang="en-US" sz="2400" dirty="0" smtClean="0"/>
              <a:t>Due to Chinese censorship, there isn’t much more information out there, besides H</a:t>
            </a:r>
            <a:r>
              <a:rPr lang="sr-Latn-RS" sz="2400" dirty="0" smtClean="0"/>
              <a:t>i</a:t>
            </a:r>
            <a:r>
              <a:rPr lang="en-US" sz="2400" dirty="0" smtClean="0"/>
              <a:t>s medical license being put into question, due numerous claims on the ethics of this experiment.</a:t>
            </a:r>
            <a:endParaRPr lang="en-US" sz="2400" dirty="0"/>
          </a:p>
        </p:txBody>
      </p:sp>
    </p:spTree>
    <p:extLst>
      <p:ext uri="{BB962C8B-B14F-4D97-AF65-F5344CB8AC3E}">
        <p14:creationId xmlns="" xmlns:p14="http://schemas.microsoft.com/office/powerpoint/2010/main" val="1239335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Ethical Questions</a:t>
            </a:r>
            <a:endParaRPr lang="en-US" dirty="0"/>
          </a:p>
        </p:txBody>
      </p:sp>
      <p:sp>
        <p:nvSpPr>
          <p:cNvPr id="3" name="Content Placeholder 2"/>
          <p:cNvSpPr>
            <a:spLocks noGrp="1"/>
          </p:cNvSpPr>
          <p:nvPr>
            <p:ph idx="1"/>
          </p:nvPr>
        </p:nvSpPr>
        <p:spPr>
          <a:xfrm>
            <a:off x="680321" y="2064190"/>
            <a:ext cx="9613861" cy="4793810"/>
          </a:xfrm>
        </p:spPr>
        <p:txBody>
          <a:bodyPr>
            <a:normAutofit/>
          </a:bodyPr>
          <a:lstStyle/>
          <a:p>
            <a:r>
              <a:rPr lang="en-GB" dirty="0" smtClean="0"/>
              <a:t>With CRISPR providing ground breaking advancements into gene editing this opens an endless amount of opportunities.</a:t>
            </a:r>
          </a:p>
          <a:p>
            <a:r>
              <a:rPr lang="en-GB" dirty="0" smtClean="0"/>
              <a:t>On the defence of the use of this method, if we have the chance to save someone`s life even before that person is born by eliminating a hereditary defect, why shouldn`t this be used?</a:t>
            </a:r>
          </a:p>
          <a:p>
            <a:r>
              <a:rPr lang="en-GB" dirty="0" smtClean="0"/>
              <a:t>But on the contrary there are a bit more arguments.</a:t>
            </a:r>
          </a:p>
          <a:p>
            <a:r>
              <a:rPr lang="en-GB" dirty="0" smtClean="0"/>
              <a:t>As Machiavelli put: </a:t>
            </a:r>
            <a:r>
              <a:rPr lang="sr-Latn-RS" dirty="0" smtClean="0"/>
              <a:t>‘</a:t>
            </a:r>
            <a:r>
              <a:rPr lang="en-GB" dirty="0" smtClean="0"/>
              <a:t>All power corrupts, and absolute power corrupts absolutely.</a:t>
            </a:r>
            <a:r>
              <a:rPr lang="sr-Latn-RS" dirty="0" smtClean="0"/>
              <a:t>’</a:t>
            </a:r>
            <a:endParaRPr lang="en-GB" dirty="0" smtClean="0"/>
          </a:p>
          <a:p>
            <a:r>
              <a:rPr lang="en-GB" dirty="0" smtClean="0"/>
              <a:t>Who are humans to play God and, will regulations really stop certain people from overworking this system?</a:t>
            </a:r>
          </a:p>
          <a:p>
            <a:r>
              <a:rPr lang="en-GB" dirty="0" smtClean="0"/>
              <a:t>Only time will tell and the least we can do is stay optimistic and reasonable</a:t>
            </a:r>
            <a:endParaRPr lang="en-GB" dirty="0"/>
          </a:p>
        </p:txBody>
      </p:sp>
    </p:spTree>
    <p:extLst>
      <p:ext uri="{BB962C8B-B14F-4D97-AF65-F5344CB8AC3E}">
        <p14:creationId xmlns="" xmlns:p14="http://schemas.microsoft.com/office/powerpoint/2010/main" val="30614931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800" dirty="0" smtClean="0"/>
              <a:t>Recap of gene editing before CRISPR</a:t>
            </a:r>
            <a:endParaRPr lang="en-US" sz="4800" dirty="0"/>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 xmlns:p14="http://schemas.microsoft.com/office/powerpoint/2010/main" val="32453918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First It </a:t>
            </a:r>
            <a:r>
              <a:rPr lang="en-US" dirty="0"/>
              <a:t>W</a:t>
            </a:r>
            <a:r>
              <a:rPr lang="en-US" dirty="0" smtClean="0"/>
              <a:t>as </a:t>
            </a:r>
            <a:r>
              <a:rPr lang="en-US" dirty="0"/>
              <a:t>N</a:t>
            </a:r>
            <a:r>
              <a:rPr lang="en-US" dirty="0" smtClean="0"/>
              <a:t>ature</a:t>
            </a:r>
            <a:endParaRPr lang="en-US" dirty="0"/>
          </a:p>
        </p:txBody>
      </p:sp>
      <p:sp>
        <p:nvSpPr>
          <p:cNvPr id="3" name="Content Placeholder 2"/>
          <p:cNvSpPr>
            <a:spLocks noGrp="1"/>
          </p:cNvSpPr>
          <p:nvPr>
            <p:ph idx="1"/>
          </p:nvPr>
        </p:nvSpPr>
        <p:spPr>
          <a:xfrm>
            <a:off x="680321" y="2084173"/>
            <a:ext cx="9613861" cy="4588476"/>
          </a:xfrm>
        </p:spPr>
        <p:txBody>
          <a:bodyPr/>
          <a:lstStyle/>
          <a:p>
            <a:r>
              <a:rPr lang="en-GB" dirty="0" smtClean="0"/>
              <a:t>Perhaps the oldest record of </a:t>
            </a:r>
            <a:r>
              <a:rPr lang="en-GB" i="1" dirty="0" smtClean="0"/>
              <a:t>gene editing</a:t>
            </a:r>
            <a:r>
              <a:rPr lang="en-GB" dirty="0" smtClean="0"/>
              <a:t> we had contact with was the transformation of wolves into dogs.</a:t>
            </a:r>
          </a:p>
          <a:p>
            <a:r>
              <a:rPr lang="en-GB" dirty="0" smtClean="0"/>
              <a:t>All it took was for one wolf to get too close to the fire, take the food and be just fine. Then that same wolf would come back with others, being led by an example.</a:t>
            </a:r>
          </a:p>
          <a:p>
            <a:r>
              <a:rPr lang="en-GB" dirty="0" smtClean="0"/>
              <a:t>The shift was happening for quite some time as adaptation set in, switching out, for example, big and pointy ears and bigger and sharper fangs with its modern counterparts.</a:t>
            </a:r>
          </a:p>
          <a:p>
            <a:r>
              <a:rPr lang="en-GB" dirty="0" smtClean="0"/>
              <a:t>Some millennia later we have hundreds of dog breeds, 339 to be exact as recognized by the World Canine Organization.</a:t>
            </a:r>
            <a:endParaRPr lang="en-GB" dirty="0"/>
          </a:p>
        </p:txBody>
      </p:sp>
    </p:spTree>
    <p:extLst>
      <p:ext uri="{BB962C8B-B14F-4D97-AF65-F5344CB8AC3E}">
        <p14:creationId xmlns="" xmlns:p14="http://schemas.microsoft.com/office/powerpoint/2010/main" val="28962888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Then We Tried </a:t>
            </a:r>
            <a:r>
              <a:rPr lang="en-US" dirty="0"/>
              <a:t>S</a:t>
            </a:r>
            <a:r>
              <a:rPr lang="en-US" dirty="0" smtClean="0"/>
              <a:t>omething </a:t>
            </a:r>
            <a:r>
              <a:rPr lang="en-US" dirty="0"/>
              <a:t>U</a:t>
            </a:r>
            <a:r>
              <a:rPr lang="en-US" dirty="0" smtClean="0"/>
              <a:t>northodox</a:t>
            </a:r>
            <a:endParaRPr lang="en-US" dirty="0"/>
          </a:p>
        </p:txBody>
      </p:sp>
      <p:sp>
        <p:nvSpPr>
          <p:cNvPr id="3" name="Content Placeholder 2"/>
          <p:cNvSpPr>
            <a:spLocks noGrp="1"/>
          </p:cNvSpPr>
          <p:nvPr>
            <p:ph idx="1"/>
          </p:nvPr>
        </p:nvSpPr>
        <p:spPr>
          <a:xfrm>
            <a:off x="680321" y="2084173"/>
            <a:ext cx="9613861" cy="3814119"/>
          </a:xfrm>
        </p:spPr>
        <p:txBody>
          <a:bodyPr/>
          <a:lstStyle/>
          <a:p>
            <a:r>
              <a:rPr lang="en-GB" dirty="0" smtClean="0"/>
              <a:t>As we kept expanding our knowledge of DNA, specifically mutations within the DNA, scientists figured out that we can make our own deliberate mutations by exposing organisms to large amounts of radiation.</a:t>
            </a:r>
          </a:p>
          <a:p>
            <a:r>
              <a:rPr lang="en-GB" dirty="0" smtClean="0"/>
              <a:t>By nature mutations are completely random, they can be either useful or not so useful, which of course varies on the desired function.</a:t>
            </a:r>
          </a:p>
          <a:p>
            <a:r>
              <a:rPr lang="en-GB" dirty="0" smtClean="0"/>
              <a:t>After that sneak peak into what gene editing could be, advancements were much more frequent and kept pushing the envelope even more.</a:t>
            </a:r>
            <a:endParaRPr lang="en-GB" dirty="0" smtClean="0"/>
          </a:p>
        </p:txBody>
      </p:sp>
    </p:spTree>
    <p:extLst>
      <p:ext uri="{BB962C8B-B14F-4D97-AF65-F5344CB8AC3E}">
        <p14:creationId xmlns="" xmlns:p14="http://schemas.microsoft.com/office/powerpoint/2010/main" val="36680421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And Finally We Got Really Into It</a:t>
            </a:r>
            <a:endParaRPr lang="en-US" dirty="0"/>
          </a:p>
        </p:txBody>
      </p:sp>
      <p:sp>
        <p:nvSpPr>
          <p:cNvPr id="3" name="Content Placeholder 2"/>
          <p:cNvSpPr>
            <a:spLocks noGrp="1"/>
          </p:cNvSpPr>
          <p:nvPr>
            <p:ph idx="1"/>
          </p:nvPr>
        </p:nvSpPr>
        <p:spPr>
          <a:xfrm>
            <a:off x="457899" y="2155641"/>
            <a:ext cx="9613861" cy="4426392"/>
          </a:xfrm>
        </p:spPr>
        <p:txBody>
          <a:bodyPr/>
          <a:lstStyle/>
          <a:p>
            <a:r>
              <a:rPr lang="en-GB" dirty="0" smtClean="0"/>
              <a:t>During the 90’s, researchers found that certain eukaryotes have the ability to make changes in their genes using nucleases, enzymes that cleave parts of DNA, later using an associated zinc finger to add a desired DNA sequence.</a:t>
            </a:r>
          </a:p>
          <a:p>
            <a:r>
              <a:rPr lang="en-GB" dirty="0" smtClean="0"/>
              <a:t>That method is called zinc-finger nuclease or ZFN for short.</a:t>
            </a:r>
          </a:p>
          <a:p>
            <a:r>
              <a:rPr lang="en-GB" dirty="0" smtClean="0"/>
              <a:t>Later we had a similar enzyme type method called TALEN (transcription activator-like </a:t>
            </a:r>
            <a:r>
              <a:rPr lang="en-GB" dirty="0" err="1" smtClean="0"/>
              <a:t>effector</a:t>
            </a:r>
            <a:r>
              <a:rPr lang="en-GB" dirty="0" smtClean="0"/>
              <a:t> nuclease) which was a bit more flexible the ZFNs in a way that they had a separate DNA binding domain that had a wider effective range.</a:t>
            </a:r>
          </a:p>
          <a:p>
            <a:r>
              <a:rPr lang="en-GB" dirty="0" smtClean="0"/>
              <a:t>Also, a method using viruses was developed (</a:t>
            </a:r>
            <a:r>
              <a:rPr lang="en-GB" dirty="0" err="1" smtClean="0"/>
              <a:t>rAAV</a:t>
            </a:r>
            <a:r>
              <a:rPr lang="en-GB" dirty="0" smtClean="0"/>
              <a:t> or recombinant </a:t>
            </a:r>
            <a:r>
              <a:rPr lang="en-GB" dirty="0" err="1" smtClean="0"/>
              <a:t>adeno</a:t>
            </a:r>
            <a:r>
              <a:rPr lang="en-GB" dirty="0" smtClean="0"/>
              <a:t> associated viruses) that with its enzyme counterpart used viruses to introduce new DNA sequences.</a:t>
            </a:r>
            <a:endParaRPr lang="en-GB" dirty="0"/>
          </a:p>
        </p:txBody>
      </p:sp>
    </p:spTree>
    <p:extLst>
      <p:ext uri="{BB962C8B-B14F-4D97-AF65-F5344CB8AC3E}">
        <p14:creationId xmlns="" xmlns:p14="http://schemas.microsoft.com/office/powerpoint/2010/main" val="24216090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Discovery of CRISPR</a:t>
            </a:r>
            <a:endParaRPr lang="en-US" dirty="0"/>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 xmlns:p14="http://schemas.microsoft.com/office/powerpoint/2010/main" val="24753662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Again, It Came from Nature</a:t>
            </a:r>
            <a:endParaRPr lang="en-US" dirty="0"/>
          </a:p>
        </p:txBody>
      </p:sp>
      <p:sp>
        <p:nvSpPr>
          <p:cNvPr id="3" name="Content Placeholder 2"/>
          <p:cNvSpPr>
            <a:spLocks noGrp="1"/>
          </p:cNvSpPr>
          <p:nvPr>
            <p:ph idx="1"/>
          </p:nvPr>
        </p:nvSpPr>
        <p:spPr/>
        <p:txBody>
          <a:bodyPr/>
          <a:lstStyle/>
          <a:p>
            <a:r>
              <a:rPr lang="en-US" dirty="0" smtClean="0"/>
              <a:t>CRISPR is actually a defensive mechanism that bacteria use to fight off viruses that attack bacteria, bacteriophages.</a:t>
            </a:r>
          </a:p>
          <a:p>
            <a:r>
              <a:rPr lang="en-US" dirty="0" smtClean="0"/>
              <a:t>The bacteria has 3 stages where it can defend itself from the virus, 1 before it enters the cell and 2 after, and if the virus is stopped in the latter 2 stages, part of the viruses DNA will be kept in the cells DNA archive, </a:t>
            </a:r>
            <a:r>
              <a:rPr lang="en-US" dirty="0"/>
              <a:t>CRISPR (Clustered Regularly Interspaced Short Palindromic </a:t>
            </a:r>
            <a:r>
              <a:rPr lang="en-US" dirty="0" smtClean="0"/>
              <a:t>Repeats).</a:t>
            </a:r>
          </a:p>
          <a:p>
            <a:r>
              <a:rPr lang="en-US" dirty="0" smtClean="0"/>
              <a:t>After additional research we found out that we can designate which sequences can be cut out with incredible precision.</a:t>
            </a:r>
          </a:p>
        </p:txBody>
      </p:sp>
    </p:spTree>
    <p:extLst>
      <p:ext uri="{BB962C8B-B14F-4D97-AF65-F5344CB8AC3E}">
        <p14:creationId xmlns="" xmlns:p14="http://schemas.microsoft.com/office/powerpoint/2010/main" val="1652203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Way It Works</a:t>
            </a:r>
            <a:endParaRPr lang="en-US" dirty="0"/>
          </a:p>
        </p:txBody>
      </p:sp>
      <p:sp>
        <p:nvSpPr>
          <p:cNvPr id="3" name="Content Placeholder 2"/>
          <p:cNvSpPr>
            <a:spLocks noGrp="1"/>
          </p:cNvSpPr>
          <p:nvPr>
            <p:ph idx="1"/>
          </p:nvPr>
        </p:nvSpPr>
        <p:spPr>
          <a:xfrm>
            <a:off x="94772" y="2051845"/>
            <a:ext cx="8019497" cy="5205690"/>
          </a:xfrm>
        </p:spPr>
        <p:txBody>
          <a:bodyPr>
            <a:normAutofit/>
          </a:bodyPr>
          <a:lstStyle/>
          <a:p>
            <a:r>
              <a:rPr lang="en-US" dirty="0" smtClean="0"/>
              <a:t>CRISPR works in a way that when a DNA sequence is recognized from the archive a RNA copy of it gets printed and it goes trough the enzyme Cas9.</a:t>
            </a:r>
          </a:p>
          <a:p>
            <a:r>
              <a:rPr lang="en-US" dirty="0" smtClean="0"/>
              <a:t>Later, the DNA and the “</a:t>
            </a:r>
            <a:r>
              <a:rPr lang="en-US" dirty="0"/>
              <a:t>g</a:t>
            </a:r>
            <a:r>
              <a:rPr lang="en-US" dirty="0" smtClean="0"/>
              <a:t>uide RNA” are compared and if a match is found the part of the DNA is cut out. And this is achieved with incredible accuracy.</a:t>
            </a:r>
          </a:p>
          <a:p>
            <a:r>
              <a:rPr lang="en-US" dirty="0" smtClean="0"/>
              <a:t>If we use sickle cell anemia as an example, that is a genetic defect that occurs on a single base pair, if we use CRISPR we can just set the DNA sequence to be the mutated pair and, if we have to, go trough the patients whole DNA strand, and just like that the defect is gone.</a:t>
            </a:r>
            <a:endParaRPr lang="en-US" dirty="0"/>
          </a:p>
        </p:txBody>
      </p:sp>
      <p:pic>
        <p:nvPicPr>
          <p:cNvPr id="4" name="Picture 3"/>
          <p:cNvPicPr>
            <a:picLocks noChangeAspect="1"/>
          </p:cNvPicPr>
          <p:nvPr/>
        </p:nvPicPr>
        <p:blipFill>
          <a:blip r:embed="rId2"/>
          <a:stretch>
            <a:fillRect/>
          </a:stretch>
        </p:blipFill>
        <p:spPr>
          <a:xfrm>
            <a:off x="8216948" y="19050"/>
            <a:ext cx="3975052" cy="6858000"/>
          </a:xfrm>
          <a:prstGeom prst="rect">
            <a:avLst/>
          </a:prstGeom>
        </p:spPr>
      </p:pic>
    </p:spTree>
    <p:extLst>
      <p:ext uri="{BB962C8B-B14F-4D97-AF65-F5344CB8AC3E}">
        <p14:creationId xmlns="" xmlns:p14="http://schemas.microsoft.com/office/powerpoint/2010/main" val="4336733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Kick-outs</a:t>
            </a:r>
            <a:endParaRPr lang="en-US" dirty="0"/>
          </a:p>
        </p:txBody>
      </p:sp>
      <p:sp>
        <p:nvSpPr>
          <p:cNvPr id="3" name="Content Placeholder 2"/>
          <p:cNvSpPr>
            <a:spLocks noGrp="1"/>
          </p:cNvSpPr>
          <p:nvPr>
            <p:ph idx="1"/>
          </p:nvPr>
        </p:nvSpPr>
        <p:spPr>
          <a:xfrm>
            <a:off x="680321" y="2082297"/>
            <a:ext cx="9613861" cy="4599160"/>
          </a:xfrm>
        </p:spPr>
        <p:txBody>
          <a:bodyPr/>
          <a:lstStyle/>
          <a:p>
            <a:r>
              <a:rPr lang="en-GB" dirty="0" smtClean="0"/>
              <a:t>Kick-out is essentially a fancy word for cutting out genes, and it works on the cells innate NHEJ (Non homologous end joining) repair mechanism.</a:t>
            </a:r>
          </a:p>
          <a:p>
            <a:r>
              <a:rPr lang="en-GB" dirty="0" smtClean="0"/>
              <a:t>It sets in after the initial cut as it binds the double strands back together.</a:t>
            </a:r>
          </a:p>
          <a:p>
            <a:r>
              <a:rPr lang="en-GB" dirty="0" smtClean="0"/>
              <a:t>It is prone to mistakes in a sense that I can add or delete nucleotides. If the number of inserted or deleted nucleotides is not divisible by 3, it will induce a frame shift mutation and most likely terminate the gene.</a:t>
            </a:r>
            <a:endParaRPr lang="en-GB" dirty="0"/>
          </a:p>
        </p:txBody>
      </p:sp>
    </p:spTree>
    <p:extLst>
      <p:ext uri="{BB962C8B-B14F-4D97-AF65-F5344CB8AC3E}">
        <p14:creationId xmlns="" xmlns:p14="http://schemas.microsoft.com/office/powerpoint/2010/main" val="2447933736"/>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View</Template>
  <TotalTime>1010</TotalTime>
  <Words>1017</Words>
  <Application>Microsoft Office PowerPoint</Application>
  <PresentationFormat>Custom</PresentationFormat>
  <Paragraphs>49</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Berlin</vt:lpstr>
      <vt:lpstr>Gene editing - CRISPR/Cas9 System</vt:lpstr>
      <vt:lpstr>Recap of gene editing before CRISPR</vt:lpstr>
      <vt:lpstr>First It Was Nature</vt:lpstr>
      <vt:lpstr>Then We Tried Something Unorthodox</vt:lpstr>
      <vt:lpstr>And Finally We Got Really Into It</vt:lpstr>
      <vt:lpstr>The Discovery of CRISPR</vt:lpstr>
      <vt:lpstr>Again, It Came from Nature</vt:lpstr>
      <vt:lpstr>The Way It Works</vt:lpstr>
      <vt:lpstr>Kick-outs</vt:lpstr>
      <vt:lpstr>Kick-ins</vt:lpstr>
      <vt:lpstr>Achievements and Ethics</vt:lpstr>
      <vt:lpstr>Current Achievements </vt:lpstr>
      <vt:lpstr>Ethical Questions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 editing - CRISPR/Cas9 System</dc:title>
  <dc:creator>Windows User</dc:creator>
  <cp:lastModifiedBy>dejan76</cp:lastModifiedBy>
  <cp:revision>42</cp:revision>
  <dcterms:created xsi:type="dcterms:W3CDTF">2019-03-23T17:29:02Z</dcterms:created>
  <dcterms:modified xsi:type="dcterms:W3CDTF">2019-04-14T16:46:16Z</dcterms:modified>
</cp:coreProperties>
</file>